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57" r:id="rId4"/>
    <p:sldId id="265" r:id="rId5"/>
    <p:sldId id="259" r:id="rId6"/>
    <p:sldId id="267" r:id="rId7"/>
    <p:sldId id="260" r:id="rId8"/>
    <p:sldId id="262" r:id="rId9"/>
    <p:sldId id="261" r:id="rId10"/>
    <p:sldId id="266" r:id="rId11"/>
    <p:sldId id="268" r:id="rId12"/>
  </p:sldIdLst>
  <p:sldSz cx="6858000" cy="9906000" type="A4"/>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1" autoAdjust="0"/>
    <p:restoredTop sz="94643"/>
  </p:normalViewPr>
  <p:slideViewPr>
    <p:cSldViewPr>
      <p:cViewPr>
        <p:scale>
          <a:sx n="88" d="100"/>
          <a:sy n="88" d="100"/>
        </p:scale>
        <p:origin x="1736"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14A6B-B918-AA4A-974A-4B638A5EE60D}" type="datetimeFigureOut">
              <a:rPr lang="da-DK" smtClean="0"/>
              <a:t>02/10/18</a:t>
            </a:fld>
            <a:endParaRPr lang="da-DK"/>
          </a:p>
        </p:txBody>
      </p:sp>
      <p:sp>
        <p:nvSpPr>
          <p:cNvPr id="4" name="Pladsholder til slidebille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9A80C-3D63-FF48-B45A-DA630F0F4A19}" type="slidenum">
              <a:rPr lang="da-DK" smtClean="0"/>
              <a:t>‹nr.›</a:t>
            </a:fld>
            <a:endParaRPr lang="da-DK"/>
          </a:p>
        </p:txBody>
      </p:sp>
    </p:spTree>
    <p:extLst>
      <p:ext uri="{BB962C8B-B14F-4D97-AF65-F5344CB8AC3E}">
        <p14:creationId xmlns:p14="http://schemas.microsoft.com/office/powerpoint/2010/main" val="22218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D39A80C-3D63-FF48-B45A-DA630F0F4A19}" type="slidenum">
              <a:rPr lang="da-DK" smtClean="0"/>
              <a:t>11</a:t>
            </a:fld>
            <a:endParaRPr lang="da-DK"/>
          </a:p>
        </p:txBody>
      </p:sp>
    </p:spTree>
    <p:extLst>
      <p:ext uri="{BB962C8B-B14F-4D97-AF65-F5344CB8AC3E}">
        <p14:creationId xmlns:p14="http://schemas.microsoft.com/office/powerpoint/2010/main" val="191169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2"/>
            <a:ext cx="5829300" cy="2123369"/>
          </a:xfrm>
        </p:spPr>
        <p:txBody>
          <a:bodyPr/>
          <a:lstStyle/>
          <a:p>
            <a:r>
              <a:rPr lang="da-DK" smtClean="0"/>
              <a:t>Klik for at redigere i master</a:t>
            </a:r>
            <a:endParaRPr lang="da-DK"/>
          </a:p>
        </p:txBody>
      </p:sp>
      <p:sp>
        <p:nvSpPr>
          <p:cNvPr id="3" name="Und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4229CBBD-4618-41E3-83E2-A75C9DE8CEA6}" type="datetimeFigureOut">
              <a:rPr lang="da-DK" smtClean="0"/>
              <a:t>02/10/18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117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229CBBD-4618-41E3-83E2-A75C9DE8CEA6}" type="datetimeFigureOut">
              <a:rPr lang="da-DK" smtClean="0"/>
              <a:t>02/10/18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255048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3729037" y="573264"/>
            <a:ext cx="1157288" cy="1220822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257175" y="573264"/>
            <a:ext cx="3357563" cy="1220822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229CBBD-4618-41E3-83E2-A75C9DE8CEA6}" type="datetimeFigureOut">
              <a:rPr lang="da-DK" smtClean="0"/>
              <a:t>02/10/18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244364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229CBBD-4618-41E3-83E2-A75C9DE8CEA6}" type="datetimeFigureOut">
              <a:rPr lang="da-DK" smtClean="0"/>
              <a:t>02/10/18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219386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3"/>
            <a:ext cx="5829300" cy="1967442"/>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4229CBBD-4618-41E3-83E2-A75C9DE8CEA6}" type="datetimeFigureOut">
              <a:rPr lang="da-DK" smtClean="0"/>
              <a:t>02/10/18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177762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229CBBD-4618-41E3-83E2-A75C9DE8CEA6}" type="datetimeFigureOut">
              <a:rPr lang="da-DK" smtClean="0"/>
              <a:t>02/10/18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381311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229CBBD-4618-41E3-83E2-A75C9DE8CEA6}" type="datetimeFigureOut">
              <a:rPr lang="da-DK" smtClean="0"/>
              <a:t>02/10/18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236715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229CBBD-4618-41E3-83E2-A75C9DE8CEA6}" type="datetimeFigureOut">
              <a:rPr lang="da-DK" smtClean="0"/>
              <a:t>02/10/18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318687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229CBBD-4618-41E3-83E2-A75C9DE8CEA6}" type="datetimeFigureOut">
              <a:rPr lang="da-DK" smtClean="0"/>
              <a:t>02/10/18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295009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342900" y="394405"/>
            <a:ext cx="2256235" cy="1678517"/>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229CBBD-4618-41E3-83E2-A75C9DE8CEA6}" type="datetimeFigureOut">
              <a:rPr lang="da-DK" smtClean="0"/>
              <a:t>02/10/18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247868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229CBBD-4618-41E3-83E2-A75C9DE8CEA6}" type="datetimeFigureOut">
              <a:rPr lang="da-DK" smtClean="0"/>
              <a:t>02/10/18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2F182D2-2F7B-448E-A1BC-CD56161C70EA}" type="slidenum">
              <a:rPr lang="da-DK" smtClean="0"/>
              <a:t>‹nr.›</a:t>
            </a:fld>
            <a:endParaRPr lang="da-DK"/>
          </a:p>
        </p:txBody>
      </p:sp>
    </p:spTree>
    <p:extLst>
      <p:ext uri="{BB962C8B-B14F-4D97-AF65-F5344CB8AC3E}">
        <p14:creationId xmlns:p14="http://schemas.microsoft.com/office/powerpoint/2010/main" val="2399421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4229CBBD-4618-41E3-83E2-A75C9DE8CEA6}" type="datetimeFigureOut">
              <a:rPr lang="da-DK" smtClean="0"/>
              <a:t>02/10/18</a:t>
            </a:fld>
            <a:endParaRPr lang="da-DK"/>
          </a:p>
        </p:txBody>
      </p:sp>
      <p:sp>
        <p:nvSpPr>
          <p:cNvPr id="5" name="Pladsholder til sidefod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42F182D2-2F7B-448E-A1BC-CD56161C70EA}" type="slidenum">
              <a:rPr lang="da-DK" smtClean="0"/>
              <a:t>‹nr.›</a:t>
            </a:fld>
            <a:endParaRPr lang="da-DK"/>
          </a:p>
        </p:txBody>
      </p:sp>
    </p:spTree>
    <p:extLst>
      <p:ext uri="{BB962C8B-B14F-4D97-AF65-F5344CB8AC3E}">
        <p14:creationId xmlns:p14="http://schemas.microsoft.com/office/powerpoint/2010/main" val="41990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982056757"/>
              </p:ext>
            </p:extLst>
          </p:nvPr>
        </p:nvGraphicFramePr>
        <p:xfrm>
          <a:off x="188640" y="10355"/>
          <a:ext cx="6480000" cy="9720000"/>
        </p:xfrm>
        <a:graphic>
          <a:graphicData uri="http://schemas.openxmlformats.org/drawingml/2006/table">
            <a:tbl>
              <a:tblPr firstRow="1" firstCol="1" bandRow="1">
                <a:tableStyleId>{5940675A-B579-460E-94D1-54222C63F5DA}</a:tableStyleId>
              </a:tblPr>
              <a:tblGrid>
                <a:gridCol w="3096344"/>
                <a:gridCol w="3383656"/>
              </a:tblGrid>
              <a:tr h="3240000">
                <a:tc>
                  <a:txBody>
                    <a:bodyPr/>
                    <a:lstStyle/>
                    <a:p>
                      <a:pPr algn="ctr">
                        <a:lnSpc>
                          <a:spcPct val="115000"/>
                        </a:lnSpc>
                        <a:spcAft>
                          <a:spcPts val="0"/>
                        </a:spcAft>
                      </a:pPr>
                      <a:r>
                        <a:rPr lang="da-DK" sz="9600" dirty="0">
                          <a:effectLst/>
                          <a:latin typeface="MV Boli" panose="02000500030200090000" pitchFamily="2" charset="0"/>
                          <a:cs typeface="MV Boli" panose="02000500030200090000" pitchFamily="2" charset="0"/>
                        </a:rPr>
                        <a:t>1</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a:effectLst/>
                          <a:latin typeface="MV Boli" panose="02000500030200090000" pitchFamily="2" charset="0"/>
                          <a:cs typeface="MV Boli" panose="02000500030200090000" pitchFamily="2" charset="0"/>
                        </a:rPr>
                        <a:t>2</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cs typeface="MV Boli" panose="02000500030200090000" pitchFamily="2" charset="0"/>
                        </a:rPr>
                        <a:t>3</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cs typeface="MV Boli" panose="02000500030200090000" pitchFamily="2" charset="0"/>
                        </a:rPr>
                        <a:t>4</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cs typeface="MV Boli" panose="02000500030200090000" pitchFamily="2" charset="0"/>
                        </a:rPr>
                        <a:t>5</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cs typeface="MV Boli" panose="02000500030200090000" pitchFamily="2" charset="0"/>
                        </a:rPr>
                        <a:t>6</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bl>
          </a:graphicData>
        </a:graphic>
      </p:graphicFrame>
      <p:grpSp>
        <p:nvGrpSpPr>
          <p:cNvPr id="3" name="Grupper 2"/>
          <p:cNvGrpSpPr/>
          <p:nvPr/>
        </p:nvGrpSpPr>
        <p:grpSpPr>
          <a:xfrm>
            <a:off x="2204864" y="2948618"/>
            <a:ext cx="4319760" cy="6759289"/>
            <a:chOff x="2348880" y="3059818"/>
            <a:chExt cx="4319760" cy="6759289"/>
          </a:xfrm>
        </p:grpSpPr>
        <p:grpSp>
          <p:nvGrpSpPr>
            <p:cNvPr id="5" name="Grupper 4"/>
            <p:cNvGrpSpPr/>
            <p:nvPr/>
          </p:nvGrpSpPr>
          <p:grpSpPr>
            <a:xfrm>
              <a:off x="2390599" y="9542108"/>
              <a:ext cx="4278041" cy="276999"/>
              <a:chOff x="2390599" y="9542108"/>
              <a:chExt cx="4278041" cy="276999"/>
            </a:xfrm>
          </p:grpSpPr>
          <p:sp>
            <p:nvSpPr>
              <p:cNvPr id="12" name="Tekstfelt 11"/>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3" name="Tekstfelt 12"/>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6" name="Grupper 5"/>
            <p:cNvGrpSpPr/>
            <p:nvPr/>
          </p:nvGrpSpPr>
          <p:grpSpPr>
            <a:xfrm>
              <a:off x="2348880" y="6321152"/>
              <a:ext cx="4278041" cy="276999"/>
              <a:chOff x="2390599" y="9542108"/>
              <a:chExt cx="4278041" cy="276999"/>
            </a:xfrm>
          </p:grpSpPr>
          <p:sp>
            <p:nvSpPr>
              <p:cNvPr id="10" name="Tekstfelt 9"/>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1" name="Tekstfelt 10"/>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7" name="Grupper 6"/>
            <p:cNvGrpSpPr/>
            <p:nvPr/>
          </p:nvGrpSpPr>
          <p:grpSpPr>
            <a:xfrm>
              <a:off x="2348880" y="3059818"/>
              <a:ext cx="4278041" cy="276999"/>
              <a:chOff x="2390599" y="9542108"/>
              <a:chExt cx="4278041" cy="276999"/>
            </a:xfrm>
          </p:grpSpPr>
          <p:sp>
            <p:nvSpPr>
              <p:cNvPr id="8" name="Tekstfelt 7"/>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9" name="Tekstfelt 8"/>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spTree>
    <p:extLst>
      <p:ext uri="{BB962C8B-B14F-4D97-AF65-F5344CB8AC3E}">
        <p14:creationId xmlns:p14="http://schemas.microsoft.com/office/powerpoint/2010/main" val="265098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246996" y="200472"/>
            <a:ext cx="6445250" cy="9598457"/>
            <a:chOff x="210091" y="200472"/>
            <a:chExt cx="6445250" cy="9598457"/>
          </a:xfrm>
        </p:grpSpPr>
        <p:pic>
          <p:nvPicPr>
            <p:cNvPr id="5"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041"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84"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1" y="20047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210827"/>
              <a:ext cx="3162300" cy="315436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el 3"/>
          <p:cNvGraphicFramePr>
            <a:graphicFrameLocks noGrp="1"/>
          </p:cNvGraphicFramePr>
          <p:nvPr>
            <p:extLst>
              <p:ext uri="{D42A27DB-BD31-4B8C-83A1-F6EECF244321}">
                <p14:modId xmlns:p14="http://schemas.microsoft.com/office/powerpoint/2010/main" val="1813524032"/>
              </p:ext>
            </p:extLst>
          </p:nvPr>
        </p:nvGraphicFramePr>
        <p:xfrm>
          <a:off x="188640" y="128464"/>
          <a:ext cx="6480000" cy="9720000"/>
        </p:xfrm>
        <a:graphic>
          <a:graphicData uri="http://schemas.openxmlformats.org/drawingml/2006/table">
            <a:tbl>
              <a:tblPr firstRow="1" firstCol="1" bandRow="1">
                <a:tableStyleId>{2D5ABB26-0587-4C30-8999-92F81FD0307C}</a:tableStyleId>
              </a:tblPr>
              <a:tblGrid>
                <a:gridCol w="3240000"/>
                <a:gridCol w="3240000"/>
              </a:tblGrid>
              <a:tr h="3240000">
                <a:tc>
                  <a:txBody>
                    <a:bodyPr/>
                    <a:lstStyle/>
                    <a:p>
                      <a:pPr algn="ctr">
                        <a:lnSpc>
                          <a:spcPct val="115000"/>
                        </a:lnSpc>
                        <a:spcAft>
                          <a:spcPts val="0"/>
                        </a:spcAft>
                      </a:pPr>
                      <a:r>
                        <a:rPr lang="da-DK" sz="3600" dirty="0" smtClean="0">
                          <a:effectLst/>
                        </a:rPr>
                        <a:t>Krydsløb</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Krydsløb</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Løb med hænderne </a:t>
                      </a:r>
                    </a:p>
                    <a:p>
                      <a:pPr algn="ctr">
                        <a:lnSpc>
                          <a:spcPct val="115000"/>
                        </a:lnSpc>
                        <a:spcAft>
                          <a:spcPts val="0"/>
                        </a:spcAft>
                      </a:pPr>
                      <a:r>
                        <a:rPr lang="da-DK" sz="3600" dirty="0" smtClean="0">
                          <a:effectLst/>
                        </a:rPr>
                        <a:t>på knæerne</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Gå</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Gade-</a:t>
                      </a:r>
                    </a:p>
                    <a:p>
                      <a:pPr algn="ctr">
                        <a:lnSpc>
                          <a:spcPct val="115000"/>
                        </a:lnSpc>
                        <a:spcAft>
                          <a:spcPts val="0"/>
                        </a:spcAft>
                      </a:pPr>
                      <a:r>
                        <a:rPr lang="da-DK" sz="3600" dirty="0" smtClean="0">
                          <a:effectLst/>
                        </a:rPr>
                        <a:t>drenge-</a:t>
                      </a:r>
                    </a:p>
                    <a:p>
                      <a:pPr algn="ctr">
                        <a:lnSpc>
                          <a:spcPct val="115000"/>
                        </a:lnSpc>
                        <a:spcAft>
                          <a:spcPts val="0"/>
                        </a:spcAft>
                      </a:pPr>
                      <a:r>
                        <a:rPr lang="da-DK" sz="3600" dirty="0" smtClean="0">
                          <a:effectLst/>
                        </a:rPr>
                        <a:t>løb</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Baglæns</a:t>
                      </a:r>
                    </a:p>
                    <a:p>
                      <a:pPr algn="ctr">
                        <a:lnSpc>
                          <a:spcPct val="115000"/>
                        </a:lnSpc>
                        <a:spcAft>
                          <a:spcPts val="0"/>
                        </a:spcAft>
                      </a:pPr>
                      <a:r>
                        <a:rPr lang="da-DK" sz="3600" dirty="0" smtClean="0">
                          <a:effectLst/>
                        </a:rPr>
                        <a:t>løb</a:t>
                      </a:r>
                      <a:endParaRPr lang="da-DK" sz="3600" dirty="0">
                        <a:effectLst/>
                        <a:latin typeface="+mn-lt"/>
                        <a:ea typeface="Calibri"/>
                        <a:cs typeface="MV Boli" panose="02000500030200090000" pitchFamily="2" charset="0"/>
                      </a:endParaRPr>
                    </a:p>
                  </a:txBody>
                  <a:tcPr marL="27677" marR="27677" marT="0" marB="0" anchor="ctr"/>
                </a:tc>
              </a:tr>
            </a:tbl>
          </a:graphicData>
        </a:graphic>
      </p:graphicFrame>
    </p:spTree>
    <p:extLst>
      <p:ext uri="{BB962C8B-B14F-4D97-AF65-F5344CB8AC3E}">
        <p14:creationId xmlns:p14="http://schemas.microsoft.com/office/powerpoint/2010/main" val="128385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04664" y="632520"/>
            <a:ext cx="5976664" cy="4185761"/>
          </a:xfrm>
          <a:prstGeom prst="rect">
            <a:avLst/>
          </a:prstGeom>
          <a:noFill/>
        </p:spPr>
        <p:txBody>
          <a:bodyPr wrap="square" rtlCol="0">
            <a:spAutoFit/>
          </a:bodyPr>
          <a:lstStyle/>
          <a:p>
            <a:r>
              <a:rPr lang="da-DK" sz="1400" b="1" dirty="0" smtClean="0"/>
              <a:t>Bevægelsesløb </a:t>
            </a:r>
            <a:r>
              <a:rPr lang="da-DK" sz="1400" b="1" dirty="0"/>
              <a:t>- regler</a:t>
            </a:r>
            <a:endParaRPr lang="da-DK" sz="1400" dirty="0"/>
          </a:p>
          <a:p>
            <a:r>
              <a:rPr lang="da-DK" sz="1200" b="1" dirty="0"/>
              <a:t> </a:t>
            </a:r>
            <a:endParaRPr lang="da-DK" sz="1200" dirty="0"/>
          </a:p>
          <a:p>
            <a:r>
              <a:rPr lang="da-DK" sz="1200" b="1" dirty="0"/>
              <a:t>Organisering:</a:t>
            </a:r>
            <a:r>
              <a:rPr lang="da-DK" sz="1200" dirty="0"/>
              <a:t> Parvis øvelse</a:t>
            </a:r>
          </a:p>
          <a:p>
            <a:r>
              <a:rPr lang="da-DK" sz="1200" b="1" dirty="0"/>
              <a:t>Forberedelse:</a:t>
            </a:r>
            <a:r>
              <a:rPr lang="da-DK" sz="1200" dirty="0"/>
              <a:t> 	</a:t>
            </a:r>
            <a:r>
              <a:rPr lang="da-DK" sz="1200" dirty="0" smtClean="0"/>
              <a:t>Kopier bevægelsesløbet som tosidet kopi </a:t>
            </a:r>
            <a:r>
              <a:rPr lang="da-DK" sz="1200" dirty="0"/>
              <a:t>– </a:t>
            </a:r>
            <a:r>
              <a:rPr lang="da-DK" sz="1200" dirty="0" smtClean="0"/>
              <a:t>skumterninger 1d6 eller 1d10 e.l.</a:t>
            </a:r>
            <a:endParaRPr lang="da-DK" sz="1200" dirty="0"/>
          </a:p>
          <a:p>
            <a:endParaRPr lang="da-DK" sz="1200" dirty="0"/>
          </a:p>
          <a:p>
            <a:r>
              <a:rPr lang="da-DK" sz="1200" b="1" dirty="0"/>
              <a:t>Udførelse:</a:t>
            </a:r>
            <a:r>
              <a:rPr lang="da-DK" sz="1200" dirty="0"/>
              <a:t> </a:t>
            </a:r>
            <a:r>
              <a:rPr lang="da-DK" sz="1200" dirty="0" smtClean="0"/>
              <a:t>De 30 kort lægges i en stor cirkel på gulvet med talsiden opad. De store skumterninger lægges i midten af cirklen. Alle starter udenfor cirklen. Afhængig af antallet af skumterninger sendes holdene på skift ind og står en gang med en terning. Der kan sagtens være mange hold der har slået det samme, men Slår det første hold en 1’er, ser de på bagsiden af kortet. Der står: Hop med samlede ben. Holdet lægger sedlen ned på plads og skal derefter hoppe en gang rundt om cirklen med samlede ben. Når de når tilbage til 1, skal de på ny ind og slå med terningen. Denne gang slår de eksempelvis en 6’er. De rykker så seks placeringer frem. På kort nummer 7 (1+6=7) står der: Gadedrengeløb. Nu skal de først lægge sedlen ned på plads og derefter løbe gadedrengeløb en gang rundt om cirklen til de igen er fremme ved nr. 7. Sådan fortsættes øvelsen i det afsatte tidsrum.</a:t>
            </a:r>
          </a:p>
          <a:p>
            <a:r>
              <a:rPr lang="da-DK" sz="1200" dirty="0" smtClean="0"/>
              <a:t>De andre hold sættes i gang, når der er ledige terninger. Alle holdene kan som regel godt være nå i gang inden første hold er kommet hele vejen rundt.</a:t>
            </a:r>
            <a:endParaRPr lang="da-DK" sz="1200" dirty="0"/>
          </a:p>
          <a:p>
            <a:endParaRPr lang="da-DK" sz="1200" b="1" u="sng" dirty="0"/>
          </a:p>
          <a:p>
            <a:endParaRPr lang="da-DK" sz="1200" b="1" u="sng" dirty="0"/>
          </a:p>
          <a:p>
            <a:r>
              <a:rPr lang="da-DK" sz="1200" b="1" u="sng" dirty="0"/>
              <a:t>NB:</a:t>
            </a:r>
            <a:r>
              <a:rPr lang="da-DK" sz="1200" dirty="0"/>
              <a:t> </a:t>
            </a:r>
            <a:r>
              <a:rPr lang="da-DK" sz="1200" i="1" dirty="0" smtClean="0"/>
              <a:t>Det gælder ikke som sådan om at komme først, men om at have det sjovt og få bevæget sig. Men man kan alligevel tage en snak om, hvor mange runder de forskellige hold kunne nå på den afsatte tid.</a:t>
            </a:r>
            <a:endParaRPr lang="da-DK" sz="1200" dirty="0"/>
          </a:p>
        </p:txBody>
      </p:sp>
      <p:pic>
        <p:nvPicPr>
          <p:cNvPr id="3" name="Billede 2"/>
          <p:cNvPicPr>
            <a:picLocks noChangeAspect="1"/>
          </p:cNvPicPr>
          <p:nvPr/>
        </p:nvPicPr>
        <p:blipFill rotWithShape="1">
          <a:blip r:embed="rId3"/>
          <a:srcRect t="67615" r="50590"/>
          <a:stretch/>
        </p:blipFill>
        <p:spPr>
          <a:xfrm rot="20673600">
            <a:off x="592778" y="5551237"/>
            <a:ext cx="1440160" cy="1414066"/>
          </a:xfrm>
          <a:prstGeom prst="rect">
            <a:avLst/>
          </a:prstGeom>
        </p:spPr>
      </p:pic>
      <p:pic>
        <p:nvPicPr>
          <p:cNvPr id="4" name="Billede 3"/>
          <p:cNvPicPr>
            <a:picLocks noChangeAspect="1"/>
          </p:cNvPicPr>
          <p:nvPr/>
        </p:nvPicPr>
        <p:blipFill rotWithShape="1">
          <a:blip r:embed="rId3"/>
          <a:srcRect l="49410" t="67615"/>
          <a:stretch/>
        </p:blipFill>
        <p:spPr>
          <a:xfrm rot="670553">
            <a:off x="4344145" y="5946589"/>
            <a:ext cx="1474564" cy="1414066"/>
          </a:xfrm>
          <a:prstGeom prst="rect">
            <a:avLst/>
          </a:prstGeom>
        </p:spPr>
      </p:pic>
      <p:pic>
        <p:nvPicPr>
          <p:cNvPr id="5" name="Billede 4"/>
          <p:cNvPicPr>
            <a:picLocks noChangeAspect="1"/>
          </p:cNvPicPr>
          <p:nvPr/>
        </p:nvPicPr>
        <p:blipFill rotWithShape="1">
          <a:blip r:embed="rId3"/>
          <a:srcRect t="34632" r="50590" b="32386"/>
          <a:stretch/>
        </p:blipFill>
        <p:spPr>
          <a:xfrm>
            <a:off x="2420888" y="8121352"/>
            <a:ext cx="1440160" cy="1440160"/>
          </a:xfrm>
          <a:prstGeom prst="rect">
            <a:avLst/>
          </a:prstGeom>
        </p:spPr>
      </p:pic>
      <p:pic>
        <p:nvPicPr>
          <p:cNvPr id="6" name="Billede 5"/>
          <p:cNvPicPr>
            <a:picLocks noChangeAspect="1"/>
          </p:cNvPicPr>
          <p:nvPr/>
        </p:nvPicPr>
        <p:blipFill rotWithShape="1">
          <a:blip r:embed="rId3"/>
          <a:srcRect l="49410" t="34632" b="32386"/>
          <a:stretch/>
        </p:blipFill>
        <p:spPr>
          <a:xfrm>
            <a:off x="2655714" y="5029656"/>
            <a:ext cx="1474564" cy="1440160"/>
          </a:xfrm>
          <a:prstGeom prst="rect">
            <a:avLst/>
          </a:prstGeom>
        </p:spPr>
      </p:pic>
      <p:pic>
        <p:nvPicPr>
          <p:cNvPr id="7" name="Billede 6"/>
          <p:cNvPicPr>
            <a:picLocks noChangeAspect="1"/>
          </p:cNvPicPr>
          <p:nvPr/>
        </p:nvPicPr>
        <p:blipFill rotWithShape="1">
          <a:blip r:embed="rId3"/>
          <a:srcRect l="49410" b="65368"/>
          <a:stretch/>
        </p:blipFill>
        <p:spPr>
          <a:xfrm rot="942692">
            <a:off x="1918431" y="6556945"/>
            <a:ext cx="1474564" cy="1512168"/>
          </a:xfrm>
          <a:prstGeom prst="rect">
            <a:avLst/>
          </a:prstGeom>
        </p:spPr>
      </p:pic>
      <p:pic>
        <p:nvPicPr>
          <p:cNvPr id="8" name="Billede 7"/>
          <p:cNvPicPr>
            <a:picLocks noChangeAspect="1"/>
          </p:cNvPicPr>
          <p:nvPr/>
        </p:nvPicPr>
        <p:blipFill rotWithShape="1">
          <a:blip r:embed="rId3"/>
          <a:srcRect l="-2471" r="50591" b="65368"/>
          <a:stretch/>
        </p:blipFill>
        <p:spPr>
          <a:xfrm rot="20992359">
            <a:off x="3493762" y="6878450"/>
            <a:ext cx="1512168" cy="1512168"/>
          </a:xfrm>
          <a:prstGeom prst="rect">
            <a:avLst/>
          </a:prstGeom>
        </p:spPr>
      </p:pic>
      <p:sp>
        <p:nvSpPr>
          <p:cNvPr id="9" name="Tekstfelt 8"/>
          <p:cNvSpPr txBox="1"/>
          <p:nvPr/>
        </p:nvSpPr>
        <p:spPr>
          <a:xfrm>
            <a:off x="5343287" y="9284513"/>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Tree>
    <p:extLst>
      <p:ext uri="{BB962C8B-B14F-4D97-AF65-F5344CB8AC3E}">
        <p14:creationId xmlns:p14="http://schemas.microsoft.com/office/powerpoint/2010/main" val="7712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246996" y="128464"/>
            <a:ext cx="6445250" cy="9598457"/>
            <a:chOff x="210091" y="200472"/>
            <a:chExt cx="6445250" cy="9598457"/>
          </a:xfrm>
        </p:grpSpPr>
        <p:pic>
          <p:nvPicPr>
            <p:cNvPr id="7"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041"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84"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1" y="20047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210827"/>
              <a:ext cx="3162300" cy="315436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el 3"/>
          <p:cNvGraphicFramePr>
            <a:graphicFrameLocks noGrp="1"/>
          </p:cNvGraphicFramePr>
          <p:nvPr>
            <p:extLst>
              <p:ext uri="{D42A27DB-BD31-4B8C-83A1-F6EECF244321}">
                <p14:modId xmlns:p14="http://schemas.microsoft.com/office/powerpoint/2010/main" val="3397400913"/>
              </p:ext>
            </p:extLst>
          </p:nvPr>
        </p:nvGraphicFramePr>
        <p:xfrm>
          <a:off x="188640" y="128464"/>
          <a:ext cx="6480000" cy="9720000"/>
        </p:xfrm>
        <a:graphic>
          <a:graphicData uri="http://schemas.openxmlformats.org/drawingml/2006/table">
            <a:tbl>
              <a:tblPr firstRow="1" firstCol="1" bandRow="1">
                <a:tableStyleId>{2D5ABB26-0587-4C30-8999-92F81FD0307C}</a:tableStyleId>
              </a:tblPr>
              <a:tblGrid>
                <a:gridCol w="3240000"/>
                <a:gridCol w="3240000"/>
              </a:tblGrid>
              <a:tr h="3240000">
                <a:tc>
                  <a:txBody>
                    <a:bodyPr/>
                    <a:lstStyle/>
                    <a:p>
                      <a:pPr algn="ctr">
                        <a:lnSpc>
                          <a:spcPct val="115000"/>
                        </a:lnSpc>
                        <a:spcAft>
                          <a:spcPts val="0"/>
                        </a:spcAft>
                      </a:pPr>
                      <a:r>
                        <a:rPr lang="da-DK" sz="3600" dirty="0" smtClean="0">
                          <a:effectLst/>
                        </a:rPr>
                        <a:t>Hink på </a:t>
                      </a:r>
                    </a:p>
                    <a:p>
                      <a:pPr algn="ctr">
                        <a:lnSpc>
                          <a:spcPct val="115000"/>
                        </a:lnSpc>
                        <a:spcAft>
                          <a:spcPts val="0"/>
                        </a:spcAft>
                      </a:pPr>
                      <a:r>
                        <a:rPr lang="da-DK" sz="3600" dirty="0" smtClean="0">
                          <a:effectLst/>
                        </a:rPr>
                        <a:t>venstre </a:t>
                      </a:r>
                    </a:p>
                    <a:p>
                      <a:pPr algn="ctr">
                        <a:lnSpc>
                          <a:spcPct val="115000"/>
                        </a:lnSpc>
                        <a:spcAft>
                          <a:spcPts val="0"/>
                        </a:spcAft>
                      </a:pPr>
                      <a:r>
                        <a:rPr lang="da-DK" sz="3600" dirty="0" smtClean="0">
                          <a:effectLst/>
                        </a:rPr>
                        <a:t>ben</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Hop med samlede </a:t>
                      </a:r>
                    </a:p>
                    <a:p>
                      <a:pPr algn="ctr">
                        <a:lnSpc>
                          <a:spcPct val="115000"/>
                        </a:lnSpc>
                        <a:spcAft>
                          <a:spcPts val="0"/>
                        </a:spcAft>
                      </a:pPr>
                      <a:r>
                        <a:rPr lang="da-DK" sz="3600" dirty="0" smtClean="0">
                          <a:effectLst/>
                        </a:rPr>
                        <a:t>ben</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Twist</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Skiløb</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Hink på </a:t>
                      </a:r>
                    </a:p>
                    <a:p>
                      <a:pPr algn="ctr">
                        <a:lnSpc>
                          <a:spcPct val="115000"/>
                        </a:lnSpc>
                        <a:spcAft>
                          <a:spcPts val="0"/>
                        </a:spcAft>
                      </a:pPr>
                      <a:r>
                        <a:rPr lang="da-DK" sz="3600" dirty="0" smtClean="0">
                          <a:effectLst/>
                        </a:rPr>
                        <a:t>højre </a:t>
                      </a:r>
                    </a:p>
                    <a:p>
                      <a:pPr algn="ctr">
                        <a:lnSpc>
                          <a:spcPct val="115000"/>
                        </a:lnSpc>
                        <a:spcAft>
                          <a:spcPts val="0"/>
                        </a:spcAft>
                      </a:pPr>
                      <a:r>
                        <a:rPr lang="da-DK" sz="3600" dirty="0" smtClean="0">
                          <a:effectLst/>
                        </a:rPr>
                        <a:t>ben</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Baglæns</a:t>
                      </a:r>
                    </a:p>
                    <a:p>
                      <a:pPr algn="ctr">
                        <a:lnSpc>
                          <a:spcPct val="115000"/>
                        </a:lnSpc>
                        <a:spcAft>
                          <a:spcPts val="0"/>
                        </a:spcAft>
                      </a:pPr>
                      <a:r>
                        <a:rPr lang="da-DK" sz="3600" dirty="0" smtClean="0">
                          <a:effectLst/>
                        </a:rPr>
                        <a:t>løb</a:t>
                      </a:r>
                      <a:endParaRPr lang="da-DK" sz="3600" dirty="0">
                        <a:effectLst/>
                        <a:latin typeface="+mn-lt"/>
                        <a:ea typeface="Calibri"/>
                        <a:cs typeface="MV Boli" panose="02000500030200090000" pitchFamily="2" charset="0"/>
                      </a:endParaRPr>
                    </a:p>
                  </a:txBody>
                  <a:tcPr marL="27677" marR="27677" marT="0" marB="0" anchor="ctr"/>
                </a:tc>
              </a:tr>
            </a:tbl>
          </a:graphicData>
        </a:graphic>
      </p:graphicFrame>
    </p:spTree>
    <p:extLst>
      <p:ext uri="{BB962C8B-B14F-4D97-AF65-F5344CB8AC3E}">
        <p14:creationId xmlns:p14="http://schemas.microsoft.com/office/powerpoint/2010/main" val="128385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004566909"/>
              </p:ext>
            </p:extLst>
          </p:nvPr>
        </p:nvGraphicFramePr>
        <p:xfrm>
          <a:off x="188640" y="128464"/>
          <a:ext cx="6480000" cy="9720000"/>
        </p:xfrm>
        <a:graphic>
          <a:graphicData uri="http://schemas.openxmlformats.org/drawingml/2006/table">
            <a:tbl>
              <a:tblPr firstRow="1" firstCol="1" bandRow="1">
                <a:tableStyleId>{5940675A-B579-460E-94D1-54222C63F5DA}</a:tableStyleId>
              </a:tblPr>
              <a:tblGrid>
                <a:gridCol w="3240000"/>
                <a:gridCol w="3240000"/>
              </a:tblGrid>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7</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8</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9</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10</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11</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12</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bl>
          </a:graphicData>
        </a:graphic>
      </p:graphicFrame>
      <p:grpSp>
        <p:nvGrpSpPr>
          <p:cNvPr id="3" name="Grupper 2"/>
          <p:cNvGrpSpPr/>
          <p:nvPr/>
        </p:nvGrpSpPr>
        <p:grpSpPr>
          <a:xfrm>
            <a:off x="2348880" y="3059818"/>
            <a:ext cx="4319760" cy="6759289"/>
            <a:chOff x="2348880" y="3059818"/>
            <a:chExt cx="4319760" cy="6759289"/>
          </a:xfrm>
        </p:grpSpPr>
        <p:grpSp>
          <p:nvGrpSpPr>
            <p:cNvPr id="5" name="Grupper 4"/>
            <p:cNvGrpSpPr/>
            <p:nvPr/>
          </p:nvGrpSpPr>
          <p:grpSpPr>
            <a:xfrm>
              <a:off x="2390599" y="9542108"/>
              <a:ext cx="4278041" cy="276999"/>
              <a:chOff x="2390599" y="9542108"/>
              <a:chExt cx="4278041" cy="276999"/>
            </a:xfrm>
          </p:grpSpPr>
          <p:sp>
            <p:nvSpPr>
              <p:cNvPr id="12" name="Tekstfelt 11"/>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3" name="Tekstfelt 12"/>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6" name="Grupper 5"/>
            <p:cNvGrpSpPr/>
            <p:nvPr/>
          </p:nvGrpSpPr>
          <p:grpSpPr>
            <a:xfrm>
              <a:off x="2348880" y="6321152"/>
              <a:ext cx="4278041" cy="276999"/>
              <a:chOff x="2390599" y="9542108"/>
              <a:chExt cx="4278041" cy="276999"/>
            </a:xfrm>
          </p:grpSpPr>
          <p:sp>
            <p:nvSpPr>
              <p:cNvPr id="10" name="Tekstfelt 9"/>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1" name="Tekstfelt 10"/>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7" name="Grupper 6"/>
            <p:cNvGrpSpPr/>
            <p:nvPr/>
          </p:nvGrpSpPr>
          <p:grpSpPr>
            <a:xfrm>
              <a:off x="2348880" y="3059818"/>
              <a:ext cx="4278041" cy="276999"/>
              <a:chOff x="2390599" y="9542108"/>
              <a:chExt cx="4278041" cy="276999"/>
            </a:xfrm>
          </p:grpSpPr>
          <p:sp>
            <p:nvSpPr>
              <p:cNvPr id="8" name="Tekstfelt 7"/>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9" name="Tekstfelt 8"/>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spTree>
    <p:extLst>
      <p:ext uri="{BB962C8B-B14F-4D97-AF65-F5344CB8AC3E}">
        <p14:creationId xmlns:p14="http://schemas.microsoft.com/office/powerpoint/2010/main" val="151489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260648" y="128464"/>
            <a:ext cx="6445250" cy="9598457"/>
            <a:chOff x="210091" y="200472"/>
            <a:chExt cx="6445250" cy="9598457"/>
          </a:xfrm>
        </p:grpSpPr>
        <p:pic>
          <p:nvPicPr>
            <p:cNvPr id="9"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041"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84"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1" y="20047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210827"/>
              <a:ext cx="3162300" cy="315436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el 3"/>
          <p:cNvGraphicFramePr>
            <a:graphicFrameLocks noGrp="1"/>
          </p:cNvGraphicFramePr>
          <p:nvPr>
            <p:extLst>
              <p:ext uri="{D42A27DB-BD31-4B8C-83A1-F6EECF244321}">
                <p14:modId xmlns:p14="http://schemas.microsoft.com/office/powerpoint/2010/main" val="1003563782"/>
              </p:ext>
            </p:extLst>
          </p:nvPr>
        </p:nvGraphicFramePr>
        <p:xfrm>
          <a:off x="188640" y="128464"/>
          <a:ext cx="6480000" cy="9720000"/>
        </p:xfrm>
        <a:graphic>
          <a:graphicData uri="http://schemas.openxmlformats.org/drawingml/2006/table">
            <a:tbl>
              <a:tblPr firstRow="1" firstCol="1" bandRow="1">
                <a:tableStyleId>{2D5ABB26-0587-4C30-8999-92F81FD0307C}</a:tableStyleId>
              </a:tblPr>
              <a:tblGrid>
                <a:gridCol w="3240000"/>
                <a:gridCol w="3240000"/>
              </a:tblGrid>
              <a:tr h="3240000">
                <a:tc>
                  <a:txBody>
                    <a:bodyPr/>
                    <a:lstStyle/>
                    <a:p>
                      <a:pPr algn="ctr">
                        <a:lnSpc>
                          <a:spcPct val="115000"/>
                        </a:lnSpc>
                        <a:spcAft>
                          <a:spcPts val="0"/>
                        </a:spcAft>
                      </a:pPr>
                      <a:r>
                        <a:rPr lang="da-DK" sz="3600" dirty="0" smtClean="0">
                          <a:effectLst/>
                        </a:rPr>
                        <a:t>Englehop</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Gade-</a:t>
                      </a:r>
                    </a:p>
                    <a:p>
                      <a:pPr algn="ctr">
                        <a:lnSpc>
                          <a:spcPct val="115000"/>
                        </a:lnSpc>
                        <a:spcAft>
                          <a:spcPts val="0"/>
                        </a:spcAft>
                      </a:pPr>
                      <a:r>
                        <a:rPr lang="da-DK" sz="3600" dirty="0" smtClean="0">
                          <a:effectLst/>
                        </a:rPr>
                        <a:t>drenge-</a:t>
                      </a:r>
                    </a:p>
                    <a:p>
                      <a:pPr algn="ctr">
                        <a:lnSpc>
                          <a:spcPct val="115000"/>
                        </a:lnSpc>
                        <a:spcAft>
                          <a:spcPts val="0"/>
                        </a:spcAft>
                      </a:pPr>
                      <a:r>
                        <a:rPr lang="da-DK" sz="3600" dirty="0" smtClean="0">
                          <a:effectLst/>
                        </a:rPr>
                        <a:t>løb</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Trillebør</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Frit Valg</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Kravle</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Gå</a:t>
                      </a:r>
                      <a:r>
                        <a:rPr lang="da-DK" sz="3600" baseline="0" dirty="0" smtClean="0">
                          <a:effectLst/>
                        </a:rPr>
                        <a:t> med hænderne </a:t>
                      </a:r>
                    </a:p>
                    <a:p>
                      <a:pPr algn="ctr">
                        <a:lnSpc>
                          <a:spcPct val="115000"/>
                        </a:lnSpc>
                        <a:spcAft>
                          <a:spcPts val="0"/>
                        </a:spcAft>
                      </a:pPr>
                      <a:r>
                        <a:rPr lang="da-DK" sz="3600" baseline="0" dirty="0" smtClean="0">
                          <a:effectLst/>
                        </a:rPr>
                        <a:t>på </a:t>
                      </a:r>
                    </a:p>
                    <a:p>
                      <a:pPr algn="ctr">
                        <a:lnSpc>
                          <a:spcPct val="115000"/>
                        </a:lnSpc>
                        <a:spcAft>
                          <a:spcPts val="0"/>
                        </a:spcAft>
                      </a:pPr>
                      <a:r>
                        <a:rPr lang="da-DK" sz="3600" baseline="0" dirty="0" smtClean="0">
                          <a:effectLst/>
                        </a:rPr>
                        <a:t>anklerne</a:t>
                      </a:r>
                      <a:endParaRPr lang="da-DK" sz="3600" dirty="0">
                        <a:effectLst/>
                        <a:latin typeface="+mn-lt"/>
                        <a:ea typeface="Calibri"/>
                        <a:cs typeface="MV Boli" panose="02000500030200090000" pitchFamily="2" charset="0"/>
                      </a:endParaRPr>
                    </a:p>
                  </a:txBody>
                  <a:tcPr marL="27677" marR="27677" marT="0" marB="0" anchor="ctr"/>
                </a:tc>
              </a:tr>
            </a:tbl>
          </a:graphicData>
        </a:graphic>
      </p:graphicFrame>
    </p:spTree>
    <p:extLst>
      <p:ext uri="{BB962C8B-B14F-4D97-AF65-F5344CB8AC3E}">
        <p14:creationId xmlns:p14="http://schemas.microsoft.com/office/powerpoint/2010/main" val="12838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939223896"/>
              </p:ext>
            </p:extLst>
          </p:nvPr>
        </p:nvGraphicFramePr>
        <p:xfrm>
          <a:off x="188640" y="128464"/>
          <a:ext cx="6480000" cy="9720000"/>
        </p:xfrm>
        <a:graphic>
          <a:graphicData uri="http://schemas.openxmlformats.org/drawingml/2006/table">
            <a:tbl>
              <a:tblPr firstRow="1" firstCol="1" bandRow="1">
                <a:tableStyleId>{5940675A-B579-460E-94D1-54222C63F5DA}</a:tableStyleId>
              </a:tblPr>
              <a:tblGrid>
                <a:gridCol w="3240000"/>
                <a:gridCol w="3240000"/>
              </a:tblGrid>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13</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14</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15</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16</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17</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18</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bl>
          </a:graphicData>
        </a:graphic>
      </p:graphicFrame>
      <p:grpSp>
        <p:nvGrpSpPr>
          <p:cNvPr id="3" name="Grupper 2"/>
          <p:cNvGrpSpPr/>
          <p:nvPr/>
        </p:nvGrpSpPr>
        <p:grpSpPr>
          <a:xfrm>
            <a:off x="2348880" y="3059818"/>
            <a:ext cx="4319760" cy="6759289"/>
            <a:chOff x="2348880" y="3059818"/>
            <a:chExt cx="4319760" cy="6759289"/>
          </a:xfrm>
        </p:grpSpPr>
        <p:grpSp>
          <p:nvGrpSpPr>
            <p:cNvPr id="5" name="Grupper 4"/>
            <p:cNvGrpSpPr/>
            <p:nvPr/>
          </p:nvGrpSpPr>
          <p:grpSpPr>
            <a:xfrm>
              <a:off x="2390599" y="9542108"/>
              <a:ext cx="4278041" cy="276999"/>
              <a:chOff x="2390599" y="9542108"/>
              <a:chExt cx="4278041" cy="276999"/>
            </a:xfrm>
          </p:grpSpPr>
          <p:sp>
            <p:nvSpPr>
              <p:cNvPr id="12" name="Tekstfelt 11"/>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3" name="Tekstfelt 12"/>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6" name="Grupper 5"/>
            <p:cNvGrpSpPr/>
            <p:nvPr/>
          </p:nvGrpSpPr>
          <p:grpSpPr>
            <a:xfrm>
              <a:off x="2348880" y="6321152"/>
              <a:ext cx="4278041" cy="276999"/>
              <a:chOff x="2390599" y="9542108"/>
              <a:chExt cx="4278041" cy="276999"/>
            </a:xfrm>
          </p:grpSpPr>
          <p:sp>
            <p:nvSpPr>
              <p:cNvPr id="10" name="Tekstfelt 9"/>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1" name="Tekstfelt 10"/>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7" name="Grupper 6"/>
            <p:cNvGrpSpPr/>
            <p:nvPr/>
          </p:nvGrpSpPr>
          <p:grpSpPr>
            <a:xfrm>
              <a:off x="2348880" y="3059818"/>
              <a:ext cx="4278041" cy="276999"/>
              <a:chOff x="2390599" y="9542108"/>
              <a:chExt cx="4278041" cy="276999"/>
            </a:xfrm>
          </p:grpSpPr>
          <p:sp>
            <p:nvSpPr>
              <p:cNvPr id="8" name="Tekstfelt 7"/>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9" name="Tekstfelt 8"/>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spTree>
    <p:extLst>
      <p:ext uri="{BB962C8B-B14F-4D97-AF65-F5344CB8AC3E}">
        <p14:creationId xmlns:p14="http://schemas.microsoft.com/office/powerpoint/2010/main" val="146575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246996" y="200472"/>
            <a:ext cx="6445250" cy="9598457"/>
            <a:chOff x="210091" y="200472"/>
            <a:chExt cx="6445250" cy="9598457"/>
          </a:xfrm>
        </p:grpSpPr>
        <p:pic>
          <p:nvPicPr>
            <p:cNvPr id="5"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041"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84"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1" y="20047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210827"/>
              <a:ext cx="3162300" cy="315436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el 3"/>
          <p:cNvGraphicFramePr>
            <a:graphicFrameLocks noGrp="1"/>
          </p:cNvGraphicFramePr>
          <p:nvPr>
            <p:extLst>
              <p:ext uri="{D42A27DB-BD31-4B8C-83A1-F6EECF244321}">
                <p14:modId xmlns:p14="http://schemas.microsoft.com/office/powerpoint/2010/main" val="3802325125"/>
              </p:ext>
            </p:extLst>
          </p:nvPr>
        </p:nvGraphicFramePr>
        <p:xfrm>
          <a:off x="188640" y="128464"/>
          <a:ext cx="6480000" cy="9720000"/>
        </p:xfrm>
        <a:graphic>
          <a:graphicData uri="http://schemas.openxmlformats.org/drawingml/2006/table">
            <a:tbl>
              <a:tblPr firstRow="1" firstCol="1" bandRow="1">
                <a:tableStyleId>{2D5ABB26-0587-4C30-8999-92F81FD0307C}</a:tableStyleId>
              </a:tblPr>
              <a:tblGrid>
                <a:gridCol w="3240000"/>
                <a:gridCol w="3240000"/>
              </a:tblGrid>
              <a:tr h="3240000">
                <a:tc>
                  <a:txBody>
                    <a:bodyPr/>
                    <a:lstStyle/>
                    <a:p>
                      <a:pPr algn="ctr">
                        <a:lnSpc>
                          <a:spcPct val="115000"/>
                        </a:lnSpc>
                        <a:spcAft>
                          <a:spcPts val="0"/>
                        </a:spcAft>
                      </a:pPr>
                      <a:r>
                        <a:rPr lang="da-DK" sz="3600" dirty="0" smtClean="0">
                          <a:effectLst/>
                        </a:rPr>
                        <a:t>Hop med </a:t>
                      </a:r>
                    </a:p>
                    <a:p>
                      <a:pPr algn="ctr">
                        <a:lnSpc>
                          <a:spcPct val="115000"/>
                        </a:lnSpc>
                        <a:spcAft>
                          <a:spcPts val="0"/>
                        </a:spcAft>
                      </a:pPr>
                      <a:r>
                        <a:rPr lang="da-DK" sz="3600" dirty="0" smtClean="0">
                          <a:effectLst/>
                        </a:rPr>
                        <a:t>samlede</a:t>
                      </a:r>
                    </a:p>
                    <a:p>
                      <a:pPr algn="ctr">
                        <a:lnSpc>
                          <a:spcPct val="115000"/>
                        </a:lnSpc>
                        <a:spcAft>
                          <a:spcPts val="0"/>
                        </a:spcAft>
                      </a:pPr>
                      <a:r>
                        <a:rPr lang="da-DK" sz="3600" dirty="0" smtClean="0">
                          <a:effectLst/>
                        </a:rPr>
                        <a:t>ben</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Trillebør</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Gå</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Løb</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Gade-</a:t>
                      </a:r>
                    </a:p>
                    <a:p>
                      <a:pPr algn="ctr">
                        <a:lnSpc>
                          <a:spcPct val="115000"/>
                        </a:lnSpc>
                        <a:spcAft>
                          <a:spcPts val="0"/>
                        </a:spcAft>
                      </a:pPr>
                      <a:r>
                        <a:rPr lang="da-DK" sz="3600" dirty="0" smtClean="0">
                          <a:effectLst/>
                        </a:rPr>
                        <a:t>drenge-</a:t>
                      </a:r>
                    </a:p>
                    <a:p>
                      <a:pPr algn="ctr">
                        <a:lnSpc>
                          <a:spcPct val="115000"/>
                        </a:lnSpc>
                        <a:spcAft>
                          <a:spcPts val="0"/>
                        </a:spcAft>
                      </a:pPr>
                      <a:r>
                        <a:rPr lang="da-DK" sz="3600" dirty="0" smtClean="0">
                          <a:effectLst/>
                        </a:rPr>
                        <a:t>hop</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Sprællemand</a:t>
                      </a:r>
                      <a:endParaRPr lang="da-DK" sz="3600" dirty="0">
                        <a:effectLst/>
                        <a:latin typeface="+mn-lt"/>
                        <a:ea typeface="Calibri"/>
                        <a:cs typeface="MV Boli" panose="02000500030200090000" pitchFamily="2" charset="0"/>
                      </a:endParaRPr>
                    </a:p>
                  </a:txBody>
                  <a:tcPr marL="27677" marR="27677" marT="0" marB="0" anchor="ctr"/>
                </a:tc>
              </a:tr>
            </a:tbl>
          </a:graphicData>
        </a:graphic>
      </p:graphicFrame>
    </p:spTree>
    <p:extLst>
      <p:ext uri="{BB962C8B-B14F-4D97-AF65-F5344CB8AC3E}">
        <p14:creationId xmlns:p14="http://schemas.microsoft.com/office/powerpoint/2010/main" val="128385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492494652"/>
              </p:ext>
            </p:extLst>
          </p:nvPr>
        </p:nvGraphicFramePr>
        <p:xfrm>
          <a:off x="188640" y="128464"/>
          <a:ext cx="6480000" cy="9720000"/>
        </p:xfrm>
        <a:graphic>
          <a:graphicData uri="http://schemas.openxmlformats.org/drawingml/2006/table">
            <a:tbl>
              <a:tblPr firstRow="1" firstCol="1" bandRow="1">
                <a:tableStyleId>{5940675A-B579-460E-94D1-54222C63F5DA}</a:tableStyleId>
              </a:tblPr>
              <a:tblGrid>
                <a:gridCol w="3240000"/>
                <a:gridCol w="3240000"/>
              </a:tblGrid>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19</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20</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21</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22</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23</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24</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bl>
          </a:graphicData>
        </a:graphic>
      </p:graphicFrame>
      <p:grpSp>
        <p:nvGrpSpPr>
          <p:cNvPr id="12" name="Grupper 11"/>
          <p:cNvGrpSpPr/>
          <p:nvPr/>
        </p:nvGrpSpPr>
        <p:grpSpPr>
          <a:xfrm>
            <a:off x="2348880" y="3059818"/>
            <a:ext cx="4319760" cy="6759289"/>
            <a:chOff x="2348880" y="3059818"/>
            <a:chExt cx="4319760" cy="6759289"/>
          </a:xfrm>
        </p:grpSpPr>
        <p:grpSp>
          <p:nvGrpSpPr>
            <p:cNvPr id="2" name="Grupper 1"/>
            <p:cNvGrpSpPr/>
            <p:nvPr/>
          </p:nvGrpSpPr>
          <p:grpSpPr>
            <a:xfrm>
              <a:off x="2390599" y="9542108"/>
              <a:ext cx="4278041" cy="276999"/>
              <a:chOff x="2390599" y="9542108"/>
              <a:chExt cx="4278041" cy="276999"/>
            </a:xfrm>
          </p:grpSpPr>
          <p:sp>
            <p:nvSpPr>
              <p:cNvPr id="3" name="Tekstfelt 2"/>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5" name="Tekstfelt 4"/>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6" name="Grupper 5"/>
            <p:cNvGrpSpPr/>
            <p:nvPr/>
          </p:nvGrpSpPr>
          <p:grpSpPr>
            <a:xfrm>
              <a:off x="2348880" y="6321152"/>
              <a:ext cx="4278041" cy="276999"/>
              <a:chOff x="2390599" y="9542108"/>
              <a:chExt cx="4278041" cy="276999"/>
            </a:xfrm>
          </p:grpSpPr>
          <p:sp>
            <p:nvSpPr>
              <p:cNvPr id="7" name="Tekstfelt 6"/>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8" name="Tekstfelt 7"/>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9" name="Grupper 8"/>
            <p:cNvGrpSpPr/>
            <p:nvPr/>
          </p:nvGrpSpPr>
          <p:grpSpPr>
            <a:xfrm>
              <a:off x="2348880" y="3059818"/>
              <a:ext cx="4278041" cy="276999"/>
              <a:chOff x="2390599" y="9542108"/>
              <a:chExt cx="4278041" cy="276999"/>
            </a:xfrm>
          </p:grpSpPr>
          <p:sp>
            <p:nvSpPr>
              <p:cNvPr id="10" name="Tekstfelt 9"/>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1" name="Tekstfelt 10"/>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spTree>
    <p:extLst>
      <p:ext uri="{BB962C8B-B14F-4D97-AF65-F5344CB8AC3E}">
        <p14:creationId xmlns:p14="http://schemas.microsoft.com/office/powerpoint/2010/main" val="146575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185641" y="275627"/>
            <a:ext cx="6445250" cy="9598457"/>
            <a:chOff x="210091" y="200472"/>
            <a:chExt cx="6445250" cy="9598457"/>
          </a:xfrm>
        </p:grpSpPr>
        <p:pic>
          <p:nvPicPr>
            <p:cNvPr id="5"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041"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84" y="6644566"/>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1" y="20047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 y="3440832"/>
              <a:ext cx="31623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84" y="210827"/>
              <a:ext cx="3162300" cy="315436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el 3"/>
          <p:cNvGraphicFramePr>
            <a:graphicFrameLocks noGrp="1"/>
          </p:cNvGraphicFramePr>
          <p:nvPr>
            <p:extLst>
              <p:ext uri="{D42A27DB-BD31-4B8C-83A1-F6EECF244321}">
                <p14:modId xmlns:p14="http://schemas.microsoft.com/office/powerpoint/2010/main" val="2471573673"/>
              </p:ext>
            </p:extLst>
          </p:nvPr>
        </p:nvGraphicFramePr>
        <p:xfrm>
          <a:off x="188640" y="128464"/>
          <a:ext cx="6480000" cy="9720000"/>
        </p:xfrm>
        <a:graphic>
          <a:graphicData uri="http://schemas.openxmlformats.org/drawingml/2006/table">
            <a:tbl>
              <a:tblPr firstRow="1" firstCol="1" bandRow="1">
                <a:tableStyleId>{2D5ABB26-0587-4C30-8999-92F81FD0307C}</a:tableStyleId>
              </a:tblPr>
              <a:tblGrid>
                <a:gridCol w="3240000"/>
                <a:gridCol w="3240000"/>
              </a:tblGrid>
              <a:tr h="3240000">
                <a:tc>
                  <a:txBody>
                    <a:bodyPr/>
                    <a:lstStyle/>
                    <a:p>
                      <a:pPr algn="ctr">
                        <a:lnSpc>
                          <a:spcPct val="115000"/>
                        </a:lnSpc>
                        <a:spcAft>
                          <a:spcPts val="0"/>
                        </a:spcAft>
                      </a:pPr>
                      <a:r>
                        <a:rPr lang="da-DK" sz="3600" dirty="0" smtClean="0">
                          <a:effectLst/>
                        </a:rPr>
                        <a:t>Skihop</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Englehop</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Baglæns</a:t>
                      </a:r>
                    </a:p>
                    <a:p>
                      <a:pPr algn="ctr">
                        <a:lnSpc>
                          <a:spcPct val="115000"/>
                        </a:lnSpc>
                        <a:spcAft>
                          <a:spcPts val="0"/>
                        </a:spcAft>
                      </a:pPr>
                      <a:r>
                        <a:rPr lang="da-DK" sz="3600" dirty="0" smtClean="0">
                          <a:effectLst/>
                        </a:rPr>
                        <a:t>løb</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Frit </a:t>
                      </a:r>
                    </a:p>
                    <a:p>
                      <a:pPr algn="ctr">
                        <a:lnSpc>
                          <a:spcPct val="115000"/>
                        </a:lnSpc>
                        <a:spcAft>
                          <a:spcPts val="0"/>
                        </a:spcAft>
                      </a:pPr>
                      <a:r>
                        <a:rPr lang="da-DK" sz="3600" dirty="0" smtClean="0">
                          <a:effectLst/>
                        </a:rPr>
                        <a:t>Valg</a:t>
                      </a:r>
                      <a:endParaRPr lang="da-DK" sz="3600" dirty="0">
                        <a:effectLst/>
                        <a:latin typeface="+mn-lt"/>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3600" dirty="0" smtClean="0">
                          <a:effectLst/>
                        </a:rPr>
                        <a:t>Hink på</a:t>
                      </a:r>
                    </a:p>
                    <a:p>
                      <a:pPr algn="ctr">
                        <a:lnSpc>
                          <a:spcPct val="115000"/>
                        </a:lnSpc>
                        <a:spcAft>
                          <a:spcPts val="0"/>
                        </a:spcAft>
                      </a:pPr>
                      <a:r>
                        <a:rPr lang="da-DK" sz="3600" dirty="0" smtClean="0">
                          <a:effectLst/>
                        </a:rPr>
                        <a:t>højre</a:t>
                      </a:r>
                    </a:p>
                    <a:p>
                      <a:pPr algn="ctr">
                        <a:lnSpc>
                          <a:spcPct val="115000"/>
                        </a:lnSpc>
                        <a:spcAft>
                          <a:spcPts val="0"/>
                        </a:spcAft>
                      </a:pPr>
                      <a:r>
                        <a:rPr lang="da-DK" sz="3600" dirty="0" smtClean="0">
                          <a:effectLst/>
                        </a:rPr>
                        <a:t>Ben</a:t>
                      </a:r>
                      <a:endParaRPr lang="da-DK" sz="3600" dirty="0">
                        <a:effectLst/>
                        <a:latin typeface="+mn-lt"/>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3600" dirty="0" smtClean="0">
                          <a:effectLst/>
                        </a:rPr>
                        <a:t>Hink på </a:t>
                      </a:r>
                    </a:p>
                    <a:p>
                      <a:pPr algn="ctr">
                        <a:lnSpc>
                          <a:spcPct val="115000"/>
                        </a:lnSpc>
                        <a:spcAft>
                          <a:spcPts val="0"/>
                        </a:spcAft>
                      </a:pPr>
                      <a:r>
                        <a:rPr lang="da-DK" sz="3600" dirty="0" smtClean="0">
                          <a:effectLst/>
                        </a:rPr>
                        <a:t>venstre </a:t>
                      </a:r>
                    </a:p>
                    <a:p>
                      <a:pPr algn="ctr">
                        <a:lnSpc>
                          <a:spcPct val="115000"/>
                        </a:lnSpc>
                        <a:spcAft>
                          <a:spcPts val="0"/>
                        </a:spcAft>
                      </a:pPr>
                      <a:r>
                        <a:rPr lang="da-DK" sz="3600" dirty="0" smtClean="0">
                          <a:effectLst/>
                        </a:rPr>
                        <a:t>ben</a:t>
                      </a:r>
                      <a:endParaRPr lang="da-DK" sz="3600" dirty="0">
                        <a:effectLst/>
                        <a:latin typeface="+mn-lt"/>
                        <a:ea typeface="Calibri"/>
                        <a:cs typeface="MV Boli" panose="02000500030200090000" pitchFamily="2" charset="0"/>
                      </a:endParaRPr>
                    </a:p>
                  </a:txBody>
                  <a:tcPr marL="27677" marR="27677" marT="0" marB="0" anchor="ctr"/>
                </a:tc>
              </a:tr>
            </a:tbl>
          </a:graphicData>
        </a:graphic>
      </p:graphicFrame>
    </p:spTree>
    <p:extLst>
      <p:ext uri="{BB962C8B-B14F-4D97-AF65-F5344CB8AC3E}">
        <p14:creationId xmlns:p14="http://schemas.microsoft.com/office/powerpoint/2010/main" val="146575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490914774"/>
              </p:ext>
            </p:extLst>
          </p:nvPr>
        </p:nvGraphicFramePr>
        <p:xfrm>
          <a:off x="188640" y="128464"/>
          <a:ext cx="6480000" cy="9720000"/>
        </p:xfrm>
        <a:graphic>
          <a:graphicData uri="http://schemas.openxmlformats.org/drawingml/2006/table">
            <a:tbl>
              <a:tblPr firstRow="1" firstCol="1" bandRow="1">
                <a:tableStyleId>{5940675A-B579-460E-94D1-54222C63F5DA}</a:tableStyleId>
              </a:tblPr>
              <a:tblGrid>
                <a:gridCol w="3240000"/>
                <a:gridCol w="3240000"/>
              </a:tblGrid>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25</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26</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27</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28</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r h="3240000">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29</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c>
                  <a:txBody>
                    <a:bodyPr/>
                    <a:lstStyle/>
                    <a:p>
                      <a:pPr algn="ctr">
                        <a:lnSpc>
                          <a:spcPct val="115000"/>
                        </a:lnSpc>
                        <a:spcAft>
                          <a:spcPts val="0"/>
                        </a:spcAft>
                      </a:pPr>
                      <a:r>
                        <a:rPr lang="da-DK" sz="9600" dirty="0" smtClean="0">
                          <a:effectLst/>
                          <a:latin typeface="MV Boli" panose="02000500030200090000" pitchFamily="2" charset="0"/>
                          <a:ea typeface="Calibri"/>
                          <a:cs typeface="MV Boli" panose="02000500030200090000" pitchFamily="2" charset="0"/>
                        </a:rPr>
                        <a:t>30</a:t>
                      </a:r>
                      <a:endParaRPr lang="da-DK" sz="9600" dirty="0">
                        <a:effectLst/>
                        <a:latin typeface="MV Boli" panose="02000500030200090000" pitchFamily="2" charset="0"/>
                        <a:ea typeface="Calibri"/>
                        <a:cs typeface="MV Boli" panose="02000500030200090000" pitchFamily="2" charset="0"/>
                      </a:endParaRPr>
                    </a:p>
                  </a:txBody>
                  <a:tcPr marL="27677" marR="27677" marT="0" marB="0" anchor="ctr"/>
                </a:tc>
              </a:tr>
            </a:tbl>
          </a:graphicData>
        </a:graphic>
      </p:graphicFrame>
      <p:grpSp>
        <p:nvGrpSpPr>
          <p:cNvPr id="3" name="Grupper 2"/>
          <p:cNvGrpSpPr/>
          <p:nvPr/>
        </p:nvGrpSpPr>
        <p:grpSpPr>
          <a:xfrm>
            <a:off x="2348880" y="3059818"/>
            <a:ext cx="4319760" cy="6759289"/>
            <a:chOff x="2348880" y="3059818"/>
            <a:chExt cx="4319760" cy="6759289"/>
          </a:xfrm>
        </p:grpSpPr>
        <p:grpSp>
          <p:nvGrpSpPr>
            <p:cNvPr id="5" name="Grupper 4"/>
            <p:cNvGrpSpPr/>
            <p:nvPr/>
          </p:nvGrpSpPr>
          <p:grpSpPr>
            <a:xfrm>
              <a:off x="2390599" y="9542108"/>
              <a:ext cx="4278041" cy="276999"/>
              <a:chOff x="2390599" y="9542108"/>
              <a:chExt cx="4278041" cy="276999"/>
            </a:xfrm>
          </p:grpSpPr>
          <p:sp>
            <p:nvSpPr>
              <p:cNvPr id="12" name="Tekstfelt 11"/>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3" name="Tekstfelt 12"/>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6" name="Grupper 5"/>
            <p:cNvGrpSpPr/>
            <p:nvPr/>
          </p:nvGrpSpPr>
          <p:grpSpPr>
            <a:xfrm>
              <a:off x="2348880" y="6321152"/>
              <a:ext cx="4278041" cy="276999"/>
              <a:chOff x="2390599" y="9542108"/>
              <a:chExt cx="4278041" cy="276999"/>
            </a:xfrm>
          </p:grpSpPr>
          <p:sp>
            <p:nvSpPr>
              <p:cNvPr id="10" name="Tekstfelt 9"/>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11" name="Tekstfelt 10"/>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nvGrpSpPr>
            <p:cNvPr id="7" name="Grupper 6"/>
            <p:cNvGrpSpPr/>
            <p:nvPr/>
          </p:nvGrpSpPr>
          <p:grpSpPr>
            <a:xfrm>
              <a:off x="2348880" y="3059818"/>
              <a:ext cx="4278041" cy="276999"/>
              <a:chOff x="2390599" y="9542108"/>
              <a:chExt cx="4278041" cy="276999"/>
            </a:xfrm>
          </p:grpSpPr>
          <p:sp>
            <p:nvSpPr>
              <p:cNvPr id="8" name="Tekstfelt 7"/>
              <p:cNvSpPr txBox="1"/>
              <p:nvPr/>
            </p:nvSpPr>
            <p:spPr>
              <a:xfrm>
                <a:off x="563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sp>
            <p:nvSpPr>
              <p:cNvPr id="9" name="Tekstfelt 8"/>
              <p:cNvSpPr txBox="1"/>
              <p:nvPr/>
            </p:nvSpPr>
            <p:spPr>
              <a:xfrm>
                <a:off x="2390599" y="9542108"/>
                <a:ext cx="1038041" cy="276999"/>
              </a:xfrm>
              <a:prstGeom prst="rect">
                <a:avLst/>
              </a:prstGeom>
              <a:noFill/>
            </p:spPr>
            <p:txBody>
              <a:bodyPr wrap="none" rtlCol="0">
                <a:spAutoFit/>
              </a:bodyPr>
              <a:lstStyle/>
              <a:p>
                <a:r>
                  <a:rPr lang="da-DK" sz="1200" dirty="0" smtClean="0"/>
                  <a:t>© Mat-</a:t>
                </a:r>
                <a:r>
                  <a:rPr lang="da-DK" sz="1200" dirty="0" err="1" smtClean="0"/>
                  <a:t>nat.dk</a:t>
                </a:r>
                <a:endParaRPr lang="da-DK" sz="1200" dirty="0"/>
              </a:p>
            </p:txBody>
          </p:sp>
        </p:grpSp>
      </p:grpSp>
    </p:spTree>
    <p:extLst>
      <p:ext uri="{BB962C8B-B14F-4D97-AF65-F5344CB8AC3E}">
        <p14:creationId xmlns:p14="http://schemas.microsoft.com/office/powerpoint/2010/main" val="1465756227"/>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163</Words>
  <Application>Microsoft Macintosh PowerPoint</Application>
  <PresentationFormat>A4 (210 x 297 mm)</PresentationFormat>
  <Paragraphs>126</Paragraphs>
  <Slides>11</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Calibri</vt:lpstr>
      <vt:lpstr>MV Boli</vt:lpstr>
      <vt:lpstr>Arial</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Rudersdal Skole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Anette Tetens</dc:creator>
  <cp:lastModifiedBy>Anette Tetens</cp:lastModifiedBy>
  <cp:revision>9</cp:revision>
  <dcterms:created xsi:type="dcterms:W3CDTF">2017-01-09T13:39:22Z</dcterms:created>
  <dcterms:modified xsi:type="dcterms:W3CDTF">2018-10-02T20:32:43Z</dcterms:modified>
</cp:coreProperties>
</file>